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7" r:id="rId2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80AA20-CB44-3696-1E62-B5F3C645351C}" name="Birte Peters" initials="BP" userId="S::euv232751@europa-uni.de::ac094306-b465-4fe1-b106-e57163b3c9bf" providerId="AD"/>
  <p188:author id="{8443ED59-20C7-4FDF-8DCA-8A14D1AA1C8C}" name="Microsoft Office User" initials="MOU" userId="Microsoft Office 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76B"/>
    <a:srgbClr val="A6A6D2"/>
    <a:srgbClr val="253F94"/>
    <a:srgbClr val="233D93"/>
    <a:srgbClr val="EFEFF7"/>
    <a:srgbClr val="48F89B"/>
    <a:srgbClr val="203A92"/>
    <a:srgbClr val="003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82" autoAdjust="0"/>
    <p:restoredTop sz="94660"/>
  </p:normalViewPr>
  <p:slideViewPr>
    <p:cSldViewPr snapToGrid="0">
      <p:cViewPr varScale="1">
        <p:scale>
          <a:sx n="25" d="100"/>
          <a:sy n="25" d="100"/>
        </p:scale>
        <p:origin x="1908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1E15C-AE0A-482B-9DC3-04806E2641D9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A6563-CB3C-4B74-8D3A-473A5ACDED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59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1910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1pPr>
    <a:lvl2pPr marL="875954" algn="l" defTabSz="1751910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2pPr>
    <a:lvl3pPr marL="1751910" algn="l" defTabSz="1751910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3pPr>
    <a:lvl4pPr marL="2627864" algn="l" defTabSz="1751910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4pPr>
    <a:lvl5pPr marL="3503818" algn="l" defTabSz="1751910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5pPr>
    <a:lvl6pPr marL="4379773" algn="l" defTabSz="1751910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6pPr>
    <a:lvl7pPr marL="5255728" algn="l" defTabSz="1751910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7pPr>
    <a:lvl8pPr marL="6131682" algn="l" defTabSz="1751910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8pPr>
    <a:lvl9pPr marL="7007636" algn="l" defTabSz="1751910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NG DEMOCRACY Postervorlag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819C4C3-5A22-4380-B4A5-1E566F606C0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234055" y="5210954"/>
            <a:ext cx="2821669" cy="297636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qr-code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1EFD49A-7D39-4C53-BDF2-65630CF4F18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51200" y="1051200"/>
            <a:ext cx="3240088" cy="3270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A23CE7F-84BB-482A-8C60-0C5B7B0BD61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492804" y="2250894"/>
            <a:ext cx="9576714" cy="14882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latin typeface="Arial Rounded MT Bold" panose="020F0704030504030204" pitchFamily="34" charset="0"/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[</a:t>
            </a:r>
            <a:r>
              <a:rPr lang="de-DE" dirty="0" err="1"/>
              <a:t>name</a:t>
            </a:r>
            <a:r>
              <a:rPr lang="de-DE" dirty="0"/>
              <a:t> | </a:t>
            </a:r>
            <a:r>
              <a:rPr lang="de-DE" dirty="0" err="1"/>
              <a:t>institution</a:t>
            </a:r>
            <a:r>
              <a:rPr lang="de-DE" dirty="0"/>
              <a:t>]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A8C0D0D-D155-4CFF-96E6-01436A00B083}"/>
              </a:ext>
            </a:extLst>
          </p:cNvPr>
          <p:cNvSpPr>
            <a:spLocks noGrp="1"/>
          </p:cNvSpPr>
          <p:nvPr userDrawn="1">
            <p:ph sz="quarter" idx="16"/>
          </p:nvPr>
        </p:nvSpPr>
        <p:spPr>
          <a:xfrm>
            <a:off x="7652246" y="8821492"/>
            <a:ext cx="6417272" cy="323137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 Nova" panose="020B0504020202020204" pitchFamily="34" charset="0"/>
              </a:defRPr>
            </a:lvl1pPr>
            <a:lvl2pPr>
              <a:defRPr sz="1600">
                <a:latin typeface="Arial Nova" panose="020B0504020202020204" pitchFamily="34" charset="0"/>
              </a:defRPr>
            </a:lvl2pPr>
            <a:lvl3pPr>
              <a:defRPr sz="1400">
                <a:latin typeface="Arial Nova" panose="020B0504020202020204" pitchFamily="34" charset="0"/>
              </a:defRPr>
            </a:lvl3pPr>
            <a:lvl4pPr>
              <a:defRPr sz="1200">
                <a:latin typeface="Arial Nova" panose="020B0504020202020204" pitchFamily="34" charset="0"/>
              </a:defRPr>
            </a:lvl4pPr>
            <a:lvl5pP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94F26C4-7A13-4269-A0C6-8C4EEC3CD99B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1063626" y="6244436"/>
            <a:ext cx="10045580" cy="194288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000">
                <a:latin typeface="Arial Nova" panose="020B0504020202020204" pitchFamily="34" charset="0"/>
              </a:defRPr>
            </a:lvl1pPr>
            <a:lvl2pPr>
              <a:defRPr sz="1600">
                <a:latin typeface="Arial Nova" panose="020B0504020202020204" pitchFamily="34" charset="0"/>
              </a:defRPr>
            </a:lvl2pPr>
            <a:lvl3pPr>
              <a:defRPr sz="1400">
                <a:latin typeface="Arial Nova" panose="020B0504020202020204" pitchFamily="34" charset="0"/>
              </a:defRPr>
            </a:lvl3pPr>
            <a:lvl4pPr>
              <a:defRPr sz="1200">
                <a:latin typeface="Arial Nova" panose="020B0504020202020204" pitchFamily="34" charset="0"/>
              </a:defRPr>
            </a:lvl4pPr>
            <a:lvl5pP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03929017-A71E-4ABE-AECB-B4E0A8A2F0F6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048845" y="8821493"/>
            <a:ext cx="6417273" cy="323137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 Nova" panose="020B0504020202020204" pitchFamily="34" charset="0"/>
              </a:defRPr>
            </a:lvl1pPr>
            <a:lvl2pPr>
              <a:defRPr sz="1600">
                <a:latin typeface="Arial Nova" panose="020B0504020202020204" pitchFamily="34" charset="0"/>
              </a:defRPr>
            </a:lvl2pPr>
            <a:lvl3pPr>
              <a:defRPr sz="1400">
                <a:latin typeface="Arial Nova" panose="020B0504020202020204" pitchFamily="34" charset="0"/>
              </a:defRPr>
            </a:lvl3pPr>
            <a:lvl4pPr>
              <a:defRPr sz="1200">
                <a:latin typeface="Arial Nova" panose="020B0504020202020204" pitchFamily="34" charset="0"/>
              </a:defRPr>
            </a:lvl4pPr>
            <a:lvl5pP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2" name="Textplatzhalter 91">
            <a:extLst>
              <a:ext uri="{FF2B5EF4-FFF2-40B4-BE49-F238E27FC236}">
                <a16:creationId xmlns:a16="http://schemas.microsoft.com/office/drawing/2014/main" id="{E4928DA2-CC6D-4442-811B-6583DD4CA8EB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048845" y="12700712"/>
            <a:ext cx="6417274" cy="323137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 Nova" panose="020B0504020202020204" pitchFamily="34" charset="0"/>
              </a:defRPr>
            </a:lvl1pPr>
            <a:lvl2pPr>
              <a:defRPr sz="1600">
                <a:latin typeface="Arial Nova" panose="020B0504020202020204" pitchFamily="34" charset="0"/>
              </a:defRPr>
            </a:lvl2pPr>
            <a:lvl3pPr>
              <a:defRPr sz="1400">
                <a:latin typeface="Arial Nova" panose="020B0504020202020204" pitchFamily="34" charset="0"/>
              </a:defRPr>
            </a:lvl3pPr>
            <a:lvl4pPr>
              <a:defRPr sz="1200">
                <a:latin typeface="Arial Nova" panose="020B0504020202020204" pitchFamily="34" charset="0"/>
              </a:defRPr>
            </a:lvl4pPr>
            <a:lvl5pP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3" name="Textplatzhalter 91">
            <a:extLst>
              <a:ext uri="{FF2B5EF4-FFF2-40B4-BE49-F238E27FC236}">
                <a16:creationId xmlns:a16="http://schemas.microsoft.com/office/drawing/2014/main" id="{C2641CCD-B3B2-430B-992A-DCB5848C86B3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4010143" y="16579933"/>
            <a:ext cx="10045581" cy="194288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 Nova" panose="020B0504020202020204" pitchFamily="34" charset="0"/>
              </a:defRPr>
            </a:lvl1pPr>
            <a:lvl2pPr>
              <a:defRPr sz="1600">
                <a:latin typeface="Arial Nova" panose="020B0504020202020204" pitchFamily="34" charset="0"/>
              </a:defRPr>
            </a:lvl2pPr>
            <a:lvl3pPr>
              <a:defRPr sz="1400">
                <a:latin typeface="Arial Nova" panose="020B0504020202020204" pitchFamily="34" charset="0"/>
              </a:defRPr>
            </a:lvl3pPr>
            <a:lvl4pPr>
              <a:defRPr sz="1200">
                <a:latin typeface="Arial Nova" panose="020B0504020202020204" pitchFamily="34" charset="0"/>
              </a:defRPr>
            </a:lvl4pPr>
            <a:lvl5pP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4" name="Textplatzhalter 91">
            <a:extLst>
              <a:ext uri="{FF2B5EF4-FFF2-40B4-BE49-F238E27FC236}">
                <a16:creationId xmlns:a16="http://schemas.microsoft.com/office/drawing/2014/main" id="{9E11131C-5CB6-41E7-BF22-75F137536CF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7626348" y="12714385"/>
            <a:ext cx="6417273" cy="323137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 Nova" panose="020B0504020202020204" pitchFamily="34" charset="0"/>
              </a:defRPr>
            </a:lvl1pPr>
            <a:lvl2pPr>
              <a:defRPr sz="1600">
                <a:latin typeface="Arial Nova" panose="020B0504020202020204" pitchFamily="34" charset="0"/>
              </a:defRPr>
            </a:lvl2pPr>
            <a:lvl3pPr>
              <a:defRPr sz="1400">
                <a:latin typeface="Arial Nova" panose="020B0504020202020204" pitchFamily="34" charset="0"/>
              </a:defRPr>
            </a:lvl3pPr>
            <a:lvl4pPr>
              <a:defRPr sz="1200">
                <a:latin typeface="Arial Nova" panose="020B0504020202020204" pitchFamily="34" charset="0"/>
              </a:defRPr>
            </a:lvl4pPr>
            <a:lvl5pP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6" name="Textplatzhalter 95">
            <a:extLst>
              <a:ext uri="{FF2B5EF4-FFF2-40B4-BE49-F238E27FC236}">
                <a16:creationId xmlns:a16="http://schemas.microsoft.com/office/drawing/2014/main" id="{D0A35949-BADA-4A01-87DA-FD563E32F9F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4466908" y="3898298"/>
            <a:ext cx="9461363" cy="89067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spc="0" baseline="0">
                <a:latin typeface="Arial Rounded MT Bold" panose="020F0704030504030204" pitchFamily="34" charset="0"/>
              </a:defRPr>
            </a:lvl1pPr>
            <a:lvl2pPr marL="755980" indent="0" algn="ctr">
              <a:lnSpc>
                <a:spcPct val="100000"/>
              </a:lnSpc>
              <a:buNone/>
              <a:defRPr sz="1800" spc="0" baseline="0">
                <a:latin typeface="Arial Rounded MT Bold" panose="020F0704030504030204" pitchFamily="34" charset="0"/>
              </a:defRPr>
            </a:lvl2pPr>
            <a:lvl3pPr marL="1511961" indent="0" algn="ctr">
              <a:lnSpc>
                <a:spcPct val="100000"/>
              </a:lnSpc>
              <a:buNone/>
              <a:defRPr sz="1600" spc="0" baseline="0">
                <a:latin typeface="Arial Rounded MT Bold" panose="020F0704030504030204" pitchFamily="34" charset="0"/>
              </a:defRPr>
            </a:lvl3pPr>
            <a:lvl4pPr marL="2267941" indent="0" algn="ctr">
              <a:lnSpc>
                <a:spcPct val="100000"/>
              </a:lnSpc>
              <a:buNone/>
              <a:defRPr sz="1400" spc="0" baseline="0">
                <a:latin typeface="Arial Rounded MT Bold" panose="020F0704030504030204" pitchFamily="34" charset="0"/>
              </a:defRPr>
            </a:lvl4pPr>
            <a:lvl5pPr marL="3023921" indent="0" algn="ctr">
              <a:lnSpc>
                <a:spcPct val="100000"/>
              </a:lnSpc>
              <a:buNone/>
              <a:defRPr sz="1400" spc="0" baseline="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0564A1E-3CA5-4F13-801C-039DFA0317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63625" y="17001642"/>
            <a:ext cx="2764456" cy="15211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55980" indent="0">
              <a:buNone/>
              <a:defRPr sz="1400"/>
            </a:lvl2pPr>
            <a:lvl3pPr marL="1511961" indent="0">
              <a:buNone/>
              <a:defRPr sz="1200"/>
            </a:lvl3pPr>
            <a:lvl4pPr marL="2267941" indent="0">
              <a:buNone/>
              <a:defRPr sz="1100"/>
            </a:lvl4pPr>
            <a:lvl5pPr marL="3023921" indent="0">
              <a:buNone/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9895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78AA567-B14C-4755-9195-AF87E5CE8914}"/>
              </a:ext>
            </a:extLst>
          </p:cNvPr>
          <p:cNvSpPr/>
          <p:nvPr userDrawn="1"/>
        </p:nvSpPr>
        <p:spPr>
          <a:xfrm>
            <a:off x="0" y="19610173"/>
            <a:ext cx="15119350" cy="17734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71295BE-1C33-4A38-92C0-D7096CA1EEF2}"/>
              </a:ext>
            </a:extLst>
          </p:cNvPr>
          <p:cNvGrpSpPr/>
          <p:nvPr userDrawn="1"/>
        </p:nvGrpSpPr>
        <p:grpSpPr>
          <a:xfrm>
            <a:off x="4512344" y="1092000"/>
            <a:ext cx="9560474" cy="3881739"/>
            <a:chOff x="4512344" y="1092000"/>
            <a:chExt cx="9560474" cy="3881739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6CD4974-A88F-4401-8E24-41B754734E0C}"/>
                </a:ext>
              </a:extLst>
            </p:cNvPr>
            <p:cNvSpPr txBox="1"/>
            <p:nvPr userDrawn="1"/>
          </p:nvSpPr>
          <p:spPr>
            <a:xfrm>
              <a:off x="4512346" y="1092000"/>
              <a:ext cx="956047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400" dirty="0" err="1">
                  <a:solidFill>
                    <a:srgbClr val="FE676B"/>
                  </a:solidFill>
                  <a:latin typeface="Arial Rounded MT Bold" panose="020F0704030504030204" pitchFamily="34" charset="0"/>
                </a:rPr>
                <a:t>doing</a:t>
              </a:r>
              <a:r>
                <a:rPr lang="de-DE" sz="4400" dirty="0">
                  <a:solidFill>
                    <a:srgbClr val="FE676B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de-DE" sz="4400" dirty="0" err="1">
                  <a:solidFill>
                    <a:srgbClr val="FE676B"/>
                  </a:solidFill>
                  <a:latin typeface="Arial Rounded MT Bold" panose="020F0704030504030204" pitchFamily="34" charset="0"/>
                </a:rPr>
                <a:t>democracy</a:t>
              </a:r>
              <a:endParaRPr lang="de-DE" sz="4400" dirty="0">
                <a:solidFill>
                  <a:srgbClr val="FE676B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de-DE" sz="2400" spc="0" baseline="0" dirty="0" err="1">
                  <a:latin typeface="Arial Rounded MT Bold" panose="020F0704030504030204" pitchFamily="34" charset="0"/>
                </a:rPr>
                <a:t>connecting</a:t>
              </a:r>
              <a:r>
                <a:rPr lang="de-DE" sz="2400" spc="0" baseline="0" dirty="0">
                  <a:latin typeface="Arial Rounded MT Bold" panose="020F0704030504030204" pitchFamily="34" charset="0"/>
                </a:rPr>
                <a:t> </a:t>
              </a:r>
              <a:r>
                <a:rPr lang="de-DE" sz="2400" spc="0" baseline="0" dirty="0" err="1">
                  <a:latin typeface="Arial Rounded MT Bold" panose="020F0704030504030204" pitchFamily="34" charset="0"/>
                </a:rPr>
                <a:t>academia</a:t>
              </a:r>
              <a:r>
                <a:rPr lang="de-DE" sz="2400" spc="0" baseline="0" dirty="0">
                  <a:latin typeface="Arial Rounded MT Bold" panose="020F0704030504030204" pitchFamily="34" charset="0"/>
                </a:rPr>
                <a:t> and </a:t>
              </a:r>
              <a:r>
                <a:rPr lang="de-DE" sz="2400" spc="0" baseline="0" dirty="0" err="1">
                  <a:latin typeface="Arial Rounded MT Bold" panose="020F0704030504030204" pitchFamily="34" charset="0"/>
                </a:rPr>
                <a:t>civil</a:t>
              </a:r>
              <a:r>
                <a:rPr lang="de-DE" sz="2400" spc="0" baseline="0" dirty="0">
                  <a:latin typeface="Arial Rounded MT Bold" panose="020F0704030504030204" pitchFamily="34" charset="0"/>
                </a:rPr>
                <a:t> </a:t>
              </a:r>
              <a:r>
                <a:rPr lang="de-DE" sz="2400" spc="0" baseline="0" dirty="0" err="1">
                  <a:latin typeface="Arial Rounded MT Bold" panose="020F0704030504030204" pitchFamily="34" charset="0"/>
                </a:rPr>
                <a:t>society</a:t>
              </a:r>
              <a:r>
                <a:rPr lang="de-DE" sz="2400" spc="0" baseline="0" dirty="0">
                  <a:latin typeface="Arial Rounded MT Bold" panose="020F0704030504030204" pitchFamily="34" charset="0"/>
                </a:rPr>
                <a:t> </a:t>
              </a:r>
              <a:r>
                <a:rPr lang="de-DE" sz="2400" spc="0" baseline="0" dirty="0" err="1">
                  <a:latin typeface="Arial Rounded MT Bold" panose="020F0704030504030204" pitchFamily="34" charset="0"/>
                </a:rPr>
                <a:t>across</a:t>
              </a:r>
              <a:r>
                <a:rPr lang="de-DE" sz="2400" spc="0" baseline="0" dirty="0">
                  <a:latin typeface="Arial Rounded MT Bold" panose="020F0704030504030204" pitchFamily="34" charset="0"/>
                </a:rPr>
                <a:t> </a:t>
              </a:r>
              <a:r>
                <a:rPr lang="de-DE" sz="2400" spc="0" baseline="0" dirty="0" err="1">
                  <a:latin typeface="Arial Rounded MT Bold" panose="020F0704030504030204" pitchFamily="34" charset="0"/>
                </a:rPr>
                <a:t>borders</a:t>
              </a:r>
              <a:endParaRPr lang="de-DE" sz="2400" spc="0" baseline="0" dirty="0">
                <a:latin typeface="Arial Rounded MT Bold" panose="020F0704030504030204" pitchFamily="34" charset="0"/>
              </a:endParaRP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AD8A2344-3ED4-49DD-AECA-F4A6638557AA}"/>
                </a:ext>
              </a:extLst>
            </p:cNvPr>
            <p:cNvGrpSpPr/>
            <p:nvPr userDrawn="1"/>
          </p:nvGrpSpPr>
          <p:grpSpPr>
            <a:xfrm>
              <a:off x="4512344" y="3890086"/>
              <a:ext cx="9560472" cy="1083653"/>
              <a:chOff x="4583807" y="3480231"/>
              <a:chExt cx="9590918" cy="1083653"/>
            </a:xfrm>
          </p:grpSpPr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263269E1-09BC-4642-BAFE-D60C9A01D84D}"/>
                  </a:ext>
                </a:extLst>
              </p:cNvPr>
              <p:cNvSpPr/>
              <p:nvPr userDrawn="1"/>
            </p:nvSpPr>
            <p:spPr>
              <a:xfrm>
                <a:off x="4583807" y="3480231"/>
                <a:ext cx="9590918" cy="909824"/>
              </a:xfrm>
              <a:prstGeom prst="roundRect">
                <a:avLst/>
              </a:prstGeom>
              <a:solidFill>
                <a:schemeClr val="bg1"/>
              </a:solidFill>
              <a:ln w="38100" cap="rnd" cmpd="sng">
                <a:solidFill>
                  <a:srgbClr val="FE676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C8F69CFA-8B7B-405E-A132-9EDFDD887F04}"/>
                  </a:ext>
                </a:extLst>
              </p:cNvPr>
              <p:cNvSpPr txBox="1"/>
              <p:nvPr userDrawn="1"/>
            </p:nvSpPr>
            <p:spPr>
              <a:xfrm>
                <a:off x="6015003" y="4394607"/>
                <a:ext cx="6728525" cy="169277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/>
                <a:r>
                  <a:rPr lang="en-US" sz="1100" i="1" dirty="0">
                    <a:solidFill>
                      <a:srgbClr val="A6A6D2"/>
                    </a:solidFill>
                    <a:latin typeface="Arial Nova" panose="020B0504020202020204" pitchFamily="34" charset="0"/>
                  </a:rPr>
                  <a:t>Delete the topic(s) that are non-applicable to your organization</a:t>
                </a:r>
                <a:r>
                  <a:rPr lang="de-DE" sz="1100" i="1" dirty="0">
                    <a:solidFill>
                      <a:srgbClr val="A6A6D2"/>
                    </a:solidFill>
                    <a:latin typeface="Arial Nova" panose="020B0504020202020204" pitchFamily="34" charset="0"/>
                  </a:rPr>
                  <a:t>.</a:t>
                </a:r>
                <a:endParaRPr lang="de-DE" sz="1100" i="1" spc="0" baseline="0" dirty="0">
                  <a:solidFill>
                    <a:srgbClr val="A6A6D2"/>
                  </a:solidFill>
                  <a:latin typeface="Arial Nova" panose="020B0504020202020204" pitchFamily="34" charset="0"/>
                </a:endParaRPr>
              </a:p>
            </p:txBody>
          </p:sp>
        </p:grp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1C4930C0-45F0-436A-8C02-AD97EC2C742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3675" y="19740007"/>
            <a:ext cx="14652000" cy="1331721"/>
            <a:chOff x="258340" y="19943625"/>
            <a:chExt cx="15843339" cy="1440000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D3A2E01-16B6-44B5-9BD2-C6DE7BB19F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40" y="20329135"/>
              <a:ext cx="2298400" cy="748585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604A5F20-D9D4-4298-B08C-E7C6680DDA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620" y="20329134"/>
              <a:ext cx="2027288" cy="748585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EF40FA83-E351-4A3F-9079-589AE4CB69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6555" y="20329134"/>
              <a:ext cx="2182249" cy="748585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452E647C-44C8-44C2-A4C2-BA79F9056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9391" y="20210892"/>
              <a:ext cx="2971831" cy="985067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DCF4C167-831B-4981-AD2A-2339E7A8D9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165" y="19943625"/>
              <a:ext cx="2373210" cy="1440000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572C5A16-DC7B-4C23-BA5A-EBB2AB1F5C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9314" y="20025443"/>
              <a:ext cx="1404000" cy="1276364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8C746862-4125-4A1F-9F11-28BC7DBB35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4391" y="20329134"/>
              <a:ext cx="2027288" cy="749147"/>
            </a:xfrm>
            <a:prstGeom prst="rect">
              <a:avLst/>
            </a:prstGeom>
          </p:spPr>
        </p:pic>
      </p:grp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EBE1D6F-C8A0-4DDE-9380-FAAE5CCC563C}"/>
              </a:ext>
            </a:extLst>
          </p:cNvPr>
          <p:cNvCxnSpPr>
            <a:cxnSpLocks/>
          </p:cNvCxnSpPr>
          <p:nvPr userDrawn="1"/>
        </p:nvCxnSpPr>
        <p:spPr>
          <a:xfrm>
            <a:off x="0" y="19610173"/>
            <a:ext cx="15119350" cy="0"/>
          </a:xfrm>
          <a:prstGeom prst="line">
            <a:avLst/>
          </a:prstGeom>
          <a:ln>
            <a:gradFill flip="none" rotWithShape="1">
              <a:gsLst>
                <a:gs pos="0">
                  <a:srgbClr val="FE676B"/>
                </a:gs>
                <a:gs pos="52000">
                  <a:srgbClr val="A6A6D2"/>
                </a:gs>
                <a:gs pos="100000">
                  <a:srgbClr val="253F9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FEFE53D-C5C9-436C-820F-A45037E73E19}"/>
              </a:ext>
            </a:extLst>
          </p:cNvPr>
          <p:cNvGrpSpPr/>
          <p:nvPr userDrawn="1"/>
        </p:nvGrpSpPr>
        <p:grpSpPr>
          <a:xfrm>
            <a:off x="1046532" y="5752323"/>
            <a:ext cx="13027474" cy="12779368"/>
            <a:chOff x="1046532" y="5752323"/>
            <a:chExt cx="13027474" cy="12779368"/>
          </a:xfrm>
        </p:grpSpPr>
        <p:sp>
          <p:nvSpPr>
            <p:cNvPr id="47" name="Rechteck: abgerundete Ecken 46">
              <a:extLst>
                <a:ext uri="{FF2B5EF4-FFF2-40B4-BE49-F238E27FC236}">
                  <a16:creationId xmlns:a16="http://schemas.microsoft.com/office/drawing/2014/main" id="{36AB19B5-A895-4B75-BCC8-0DC64AA0D51A}"/>
                </a:ext>
              </a:extLst>
            </p:cNvPr>
            <p:cNvSpPr/>
            <p:nvPr userDrawn="1"/>
          </p:nvSpPr>
          <p:spPr>
            <a:xfrm>
              <a:off x="1046532" y="6240738"/>
              <a:ext cx="10080000" cy="1980000"/>
            </a:xfrm>
            <a:prstGeom prst="roundRect">
              <a:avLst>
                <a:gd name="adj" fmla="val 8328"/>
              </a:avLst>
            </a:prstGeom>
            <a:solidFill>
              <a:schemeClr val="bg1"/>
            </a:solidFill>
            <a:ln w="38100">
              <a:solidFill>
                <a:srgbClr val="FE67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5CE9962-91DC-4CD6-96BD-F053CB76C3F6}"/>
                </a:ext>
              </a:extLst>
            </p:cNvPr>
            <p:cNvSpPr txBox="1"/>
            <p:nvPr userDrawn="1"/>
          </p:nvSpPr>
          <p:spPr>
            <a:xfrm>
              <a:off x="1046532" y="16557411"/>
              <a:ext cx="2834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latin typeface="Arial Rounded MT Bold" panose="020F0704030504030204" pitchFamily="34" charset="0"/>
                </a:rPr>
                <a:t>Contact</a:t>
              </a:r>
              <a:endParaRPr lang="de-DE" sz="1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08BA8D8E-FB40-45F0-8895-10E479E73557}"/>
                </a:ext>
              </a:extLst>
            </p:cNvPr>
            <p:cNvSpPr txBox="1"/>
            <p:nvPr userDrawn="1"/>
          </p:nvSpPr>
          <p:spPr>
            <a:xfrm>
              <a:off x="1117668" y="11672264"/>
              <a:ext cx="6442007" cy="4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latin typeface="Arial Rounded MT Bold" panose="020F0704030504030204" pitchFamily="34" charset="0"/>
                </a:rPr>
                <a:t>Questions </a:t>
              </a:r>
              <a:r>
                <a:rPr lang="de-DE" sz="2400" dirty="0" err="1">
                  <a:latin typeface="Arial Rounded MT Bold" panose="020F0704030504030204" pitchFamily="34" charset="0"/>
                </a:rPr>
                <a:t>to</a:t>
              </a:r>
              <a:r>
                <a:rPr lang="de-DE" sz="2400" dirty="0">
                  <a:latin typeface="Arial Rounded MT Bold" panose="020F0704030504030204" pitchFamily="34" charset="0"/>
                </a:rPr>
                <a:t> Academia</a:t>
              </a:r>
              <a:endParaRPr lang="de-DE" sz="1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7E6C870E-CCE9-4C03-BF54-A01C199507BA}"/>
                </a:ext>
              </a:extLst>
            </p:cNvPr>
            <p:cNvSpPr txBox="1"/>
            <p:nvPr userDrawn="1"/>
          </p:nvSpPr>
          <p:spPr>
            <a:xfrm>
              <a:off x="3992818" y="16081657"/>
              <a:ext cx="10080000" cy="46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latin typeface="Arial Rounded MT Bold" panose="020F0704030504030204" pitchFamily="34" charset="0"/>
                </a:rPr>
                <a:t>Questions </a:t>
              </a:r>
              <a:r>
                <a:rPr lang="de-DE" sz="2400" dirty="0" err="1">
                  <a:latin typeface="Arial Rounded MT Bold" panose="020F0704030504030204" pitchFamily="34" charset="0"/>
                </a:rPr>
                <a:t>to</a:t>
              </a:r>
              <a:r>
                <a:rPr lang="de-DE" sz="2400" dirty="0">
                  <a:latin typeface="Arial Rounded MT Bold" panose="020F0704030504030204" pitchFamily="34" charset="0"/>
                </a:rPr>
                <a:t> (Political) </a:t>
              </a:r>
              <a:r>
                <a:rPr lang="de-DE" sz="2400" dirty="0" err="1">
                  <a:latin typeface="Arial Rounded MT Bold" panose="020F0704030504030204" pitchFamily="34" charset="0"/>
                </a:rPr>
                <a:t>Decision</a:t>
              </a:r>
              <a:r>
                <a:rPr lang="de-DE" sz="2400" dirty="0">
                  <a:latin typeface="Arial Rounded MT Bold" panose="020F0704030504030204" pitchFamily="34" charset="0"/>
                </a:rPr>
                <a:t>-Makers</a:t>
              </a:r>
              <a:endParaRPr lang="de-DE" sz="1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5ABD73DF-BFF6-4E87-A31F-8A3025D176DD}"/>
                </a:ext>
              </a:extLst>
            </p:cNvPr>
            <p:cNvSpPr txBox="1"/>
            <p:nvPr userDrawn="1"/>
          </p:nvSpPr>
          <p:spPr>
            <a:xfrm>
              <a:off x="1051200" y="12247070"/>
              <a:ext cx="6442007" cy="4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latin typeface="Arial Rounded MT Bold" panose="020F0704030504030204" pitchFamily="34" charset="0"/>
                </a:rPr>
                <a:t>Questions </a:t>
              </a:r>
              <a:r>
                <a:rPr lang="de-DE" sz="2400" dirty="0" err="1">
                  <a:latin typeface="Arial Rounded MT Bold" panose="020F0704030504030204" pitchFamily="34" charset="0"/>
                </a:rPr>
                <a:t>to</a:t>
              </a:r>
              <a:r>
                <a:rPr lang="de-DE" sz="2400" dirty="0">
                  <a:latin typeface="Arial Rounded MT Bold" panose="020F0704030504030204" pitchFamily="34" charset="0"/>
                </a:rPr>
                <a:t> Academia</a:t>
              </a:r>
              <a:endParaRPr lang="de-DE" sz="1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A06E4761-647A-4814-8ED4-8071BC82AA93}"/>
                </a:ext>
              </a:extLst>
            </p:cNvPr>
            <p:cNvSpPr txBox="1"/>
            <p:nvPr userDrawn="1"/>
          </p:nvSpPr>
          <p:spPr>
            <a:xfrm>
              <a:off x="7630812" y="12247070"/>
              <a:ext cx="6442007" cy="4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latin typeface="Arial Rounded MT Bold" panose="020F0704030504030204" pitchFamily="34" charset="0"/>
                </a:rPr>
                <a:t>Questions </a:t>
              </a:r>
              <a:r>
                <a:rPr lang="de-DE" sz="2400" dirty="0" err="1">
                  <a:latin typeface="Arial Rounded MT Bold" panose="020F0704030504030204" pitchFamily="34" charset="0"/>
                </a:rPr>
                <a:t>to</a:t>
              </a:r>
              <a:r>
                <a:rPr lang="de-DE" sz="2400" dirty="0">
                  <a:latin typeface="Arial Rounded MT Bold" panose="020F0704030504030204" pitchFamily="34" charset="0"/>
                </a:rPr>
                <a:t> </a:t>
              </a:r>
              <a:r>
                <a:rPr lang="de-DE" sz="2400" dirty="0" err="1">
                  <a:latin typeface="Arial Rounded MT Bold" panose="020F0704030504030204" pitchFamily="34" charset="0"/>
                </a:rPr>
                <a:t>Civil</a:t>
              </a:r>
              <a:r>
                <a:rPr lang="de-DE" sz="2400" dirty="0">
                  <a:latin typeface="Arial Rounded MT Bold" panose="020F0704030504030204" pitchFamily="34" charset="0"/>
                </a:rPr>
                <a:t> Society</a:t>
              </a:r>
              <a:endParaRPr lang="de-DE" sz="1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B6B88C64-703C-45B4-AB9F-2235F648C33E}"/>
                </a:ext>
              </a:extLst>
            </p:cNvPr>
            <p:cNvSpPr txBox="1"/>
            <p:nvPr userDrawn="1"/>
          </p:nvSpPr>
          <p:spPr>
            <a:xfrm>
              <a:off x="7630967" y="8333494"/>
              <a:ext cx="6442008" cy="460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>
                  <a:latin typeface="Arial Rounded MT Bold" panose="020F0704030504030204" pitchFamily="34" charset="0"/>
                </a:rPr>
                <a:t>Current</a:t>
              </a:r>
              <a:r>
                <a:rPr lang="de-DE" sz="2400" dirty="0">
                  <a:latin typeface="Arial Rounded MT Bold" panose="020F0704030504030204" pitchFamily="34" charset="0"/>
                </a:rPr>
                <a:t> (Research) Project</a:t>
              </a:r>
              <a:endParaRPr lang="de-DE" sz="1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9E0E283C-7422-43CE-8604-F2882CBDFB2E}"/>
                </a:ext>
              </a:extLst>
            </p:cNvPr>
            <p:cNvSpPr txBox="1"/>
            <p:nvPr userDrawn="1"/>
          </p:nvSpPr>
          <p:spPr>
            <a:xfrm>
              <a:off x="1051200" y="8333494"/>
              <a:ext cx="6442008" cy="460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>
                  <a:latin typeface="Arial Rounded MT Bold" panose="020F0704030504030204" pitchFamily="34" charset="0"/>
                </a:rPr>
                <a:t>Current</a:t>
              </a:r>
              <a:r>
                <a:rPr lang="de-DE" sz="2400" dirty="0">
                  <a:latin typeface="Arial Rounded MT Bold" panose="020F0704030504030204" pitchFamily="34" charset="0"/>
                </a:rPr>
                <a:t> (Research) Project</a:t>
              </a:r>
              <a:endParaRPr lang="de-DE" sz="1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A6EF3D38-113F-426B-BBDE-63944F5D67FF}"/>
                </a:ext>
              </a:extLst>
            </p:cNvPr>
            <p:cNvSpPr txBox="1"/>
            <p:nvPr userDrawn="1"/>
          </p:nvSpPr>
          <p:spPr>
            <a:xfrm>
              <a:off x="1051200" y="5752323"/>
              <a:ext cx="10080143" cy="46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latin typeface="Arial Rounded MT Bold" panose="020F0704030504030204" pitchFamily="34" charset="0"/>
                </a:rPr>
                <a:t>Short (Research) Profile &amp; Mission</a:t>
              </a:r>
              <a:endParaRPr lang="de-DE" sz="1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4" name="Rechteck: abgerundete Ecken 43">
              <a:extLst>
                <a:ext uri="{FF2B5EF4-FFF2-40B4-BE49-F238E27FC236}">
                  <a16:creationId xmlns:a16="http://schemas.microsoft.com/office/drawing/2014/main" id="{A511B8D3-F88F-4EE4-9916-C84587F741DC}"/>
                </a:ext>
              </a:extLst>
            </p:cNvPr>
            <p:cNvSpPr/>
            <p:nvPr userDrawn="1"/>
          </p:nvSpPr>
          <p:spPr>
            <a:xfrm>
              <a:off x="3989519" y="16551691"/>
              <a:ext cx="10080000" cy="1980000"/>
            </a:xfrm>
            <a:prstGeom prst="roundRect">
              <a:avLst>
                <a:gd name="adj" fmla="val 8328"/>
              </a:avLst>
            </a:prstGeom>
            <a:solidFill>
              <a:schemeClr val="bg1"/>
            </a:solidFill>
            <a:ln w="38100">
              <a:solidFill>
                <a:srgbClr val="FE67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Rechteck: abgerundete Ecken 47">
              <a:extLst>
                <a:ext uri="{FF2B5EF4-FFF2-40B4-BE49-F238E27FC236}">
                  <a16:creationId xmlns:a16="http://schemas.microsoft.com/office/drawing/2014/main" id="{97571E86-D893-4916-A232-AE49E6900AE7}"/>
                </a:ext>
              </a:extLst>
            </p:cNvPr>
            <p:cNvSpPr/>
            <p:nvPr userDrawn="1"/>
          </p:nvSpPr>
          <p:spPr>
            <a:xfrm>
              <a:off x="1051200" y="8816838"/>
              <a:ext cx="6442006" cy="3236513"/>
            </a:xfrm>
            <a:prstGeom prst="roundRect">
              <a:avLst>
                <a:gd name="adj" fmla="val 4924"/>
              </a:avLst>
            </a:prstGeom>
            <a:solidFill>
              <a:schemeClr val="bg1"/>
            </a:solidFill>
            <a:ln w="38100">
              <a:solidFill>
                <a:srgbClr val="FE67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Rechteck: abgerundete Ecken 48">
              <a:extLst>
                <a:ext uri="{FF2B5EF4-FFF2-40B4-BE49-F238E27FC236}">
                  <a16:creationId xmlns:a16="http://schemas.microsoft.com/office/drawing/2014/main" id="{4841EE2C-082D-4DEA-A477-79BAC7FEBC8E}"/>
                </a:ext>
              </a:extLst>
            </p:cNvPr>
            <p:cNvSpPr/>
            <p:nvPr userDrawn="1"/>
          </p:nvSpPr>
          <p:spPr>
            <a:xfrm>
              <a:off x="1051200" y="12723976"/>
              <a:ext cx="6442006" cy="3236513"/>
            </a:xfrm>
            <a:prstGeom prst="roundRect">
              <a:avLst>
                <a:gd name="adj" fmla="val 4924"/>
              </a:avLst>
            </a:prstGeom>
            <a:solidFill>
              <a:schemeClr val="bg1"/>
            </a:solidFill>
            <a:ln w="38100">
              <a:solidFill>
                <a:srgbClr val="FE67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Rechteck: abgerundete Ecken 49">
              <a:extLst>
                <a:ext uri="{FF2B5EF4-FFF2-40B4-BE49-F238E27FC236}">
                  <a16:creationId xmlns:a16="http://schemas.microsoft.com/office/drawing/2014/main" id="{CC6F3049-C194-4E12-A93E-FC0B76CFC1EF}"/>
                </a:ext>
              </a:extLst>
            </p:cNvPr>
            <p:cNvSpPr/>
            <p:nvPr userDrawn="1"/>
          </p:nvSpPr>
          <p:spPr>
            <a:xfrm>
              <a:off x="7630654" y="12723976"/>
              <a:ext cx="6442006" cy="3236513"/>
            </a:xfrm>
            <a:prstGeom prst="roundRect">
              <a:avLst>
                <a:gd name="adj" fmla="val 4924"/>
              </a:avLst>
            </a:prstGeom>
            <a:solidFill>
              <a:schemeClr val="bg1"/>
            </a:solidFill>
            <a:ln w="38100">
              <a:solidFill>
                <a:srgbClr val="FE67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" name="Rechteck: abgerundete Ecken 51">
              <a:extLst>
                <a:ext uri="{FF2B5EF4-FFF2-40B4-BE49-F238E27FC236}">
                  <a16:creationId xmlns:a16="http://schemas.microsoft.com/office/drawing/2014/main" id="{C567C885-C3C2-4131-885A-DF561856B747}"/>
                </a:ext>
              </a:extLst>
            </p:cNvPr>
            <p:cNvSpPr/>
            <p:nvPr userDrawn="1"/>
          </p:nvSpPr>
          <p:spPr>
            <a:xfrm>
              <a:off x="7632000" y="8811596"/>
              <a:ext cx="6442006" cy="3236513"/>
            </a:xfrm>
            <a:prstGeom prst="roundRect">
              <a:avLst>
                <a:gd name="adj" fmla="val 4924"/>
              </a:avLst>
            </a:prstGeom>
            <a:solidFill>
              <a:schemeClr val="bg1"/>
            </a:solidFill>
            <a:ln w="38100">
              <a:solidFill>
                <a:srgbClr val="FE67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80938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35" userDrawn="1">
          <p15:clr>
            <a:srgbClr val="F26B43"/>
          </p15:clr>
        </p15:guide>
        <p15:guide id="2" pos="47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4619FC13-F1A2-4970-B463-3E526AA564D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09743DD8-3C78-4486-8226-2EEE3DA7DAC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8D5DACA-42B1-4141-B7FC-FDE5CFA4FC49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EABD37-C16C-43E6-96DD-931ADC06831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4909DA-FB4B-4E7F-B86C-C3C1ABED69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0958FF-BA64-4D90-8B21-67E7C75B35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CB6287-39F1-468D-A76E-38D9525644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CDAD284-B8D1-4553-8B5A-38D2F95363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FAD8B1E-7D44-4458-8A63-62E23BD2CD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B0A220B7-6A50-48AD-98B5-C2374AA251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Civic Education | Anti-Racism/</a:t>
            </a:r>
            <a:r>
              <a:rPr lang="en-US" dirty="0" err="1"/>
              <a:t>Queer_Minority</a:t>
            </a:r>
            <a:r>
              <a:rPr lang="en-US" dirty="0"/>
              <a:t> Protection</a:t>
            </a:r>
            <a:br>
              <a:rPr lang="en-US" dirty="0"/>
            </a:br>
            <a:r>
              <a:rPr lang="en-US" dirty="0">
                <a:latin typeface="Arial Rounded MT Bold" panose="020F0704030504030204" pitchFamily="34" charset="0"/>
              </a:rPr>
              <a:t>Political Participation</a:t>
            </a:r>
            <a:r>
              <a:rPr lang="en-US" dirty="0"/>
              <a:t> | Community Building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2DA3D52-5A6A-4A0E-8620-AEE30D1594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76437"/>
      </p:ext>
    </p:extLst>
  </p:cSld>
  <p:clrMapOvr>
    <a:masterClrMapping/>
  </p:clrMapOvr>
</p:sld>
</file>

<file path=ppt/theme/theme1.xml><?xml version="1.0" encoding="utf-8"?>
<a:theme xmlns:a="http://schemas.openxmlformats.org/drawingml/2006/main" name="01_DOING DEMOCRACY_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</Words>
  <Application>Microsoft Office PowerPoint</Application>
  <PresentationFormat>Benutzerdefiniert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Arial Nova</vt:lpstr>
      <vt:lpstr>Arial Rounded MT Bold</vt:lpstr>
      <vt:lpstr>Calibri</vt:lpstr>
      <vt:lpstr>01_DOING DEMOCRACY_ENG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Bannan-Fischer, Laura</dc:creator>
  <cp:lastModifiedBy>Bannan-Fischer, Laura</cp:lastModifiedBy>
  <cp:revision>52</cp:revision>
  <dcterms:created xsi:type="dcterms:W3CDTF">2026-01-14T11:39:53Z</dcterms:created>
  <dcterms:modified xsi:type="dcterms:W3CDTF">2026-01-21T14:44:45Z</dcterms:modified>
</cp:coreProperties>
</file>